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61" r:id="rId2"/>
    <p:sldId id="263" r:id="rId3"/>
    <p:sldId id="257" r:id="rId4"/>
    <p:sldId id="259" r:id="rId5"/>
    <p:sldId id="258" r:id="rId6"/>
    <p:sldId id="260" r:id="rId7"/>
    <p:sldId id="264" r:id="rId8"/>
    <p:sldId id="265" r:id="rId9"/>
    <p:sldId id="266" r:id="rId10"/>
    <p:sldId id="267" r:id="rId11"/>
    <p:sldId id="268" r:id="rId12"/>
    <p:sldId id="269" r:id="rId13"/>
    <p:sldId id="270" r:id="rId14"/>
    <p:sldId id="271" r:id="rId15"/>
    <p:sldId id="278" r:id="rId16"/>
    <p:sldId id="277"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31230D-52D9-4A5C-A7BF-D036EE2B810C}" type="datetimeFigureOut">
              <a:rPr lang="en-US" smtClean="0"/>
              <a:t>22/04/2022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1230D-52D9-4A5C-A7BF-D036EE2B810C}" type="datetimeFigureOut">
              <a:rPr lang="en-US" smtClean="0"/>
              <a:t>22/04/2022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1230D-52D9-4A5C-A7BF-D036EE2B810C}" type="datetimeFigureOut">
              <a:rPr lang="en-US" smtClean="0"/>
              <a:t>22/04/2022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1230D-52D9-4A5C-A7BF-D036EE2B810C}" type="datetimeFigureOut">
              <a:rPr lang="en-US" smtClean="0"/>
              <a:t>22/04/2022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31230D-52D9-4A5C-A7BF-D036EE2B810C}" type="datetimeFigureOut">
              <a:rPr lang="en-US" smtClean="0"/>
              <a:t>22/04/2022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31230D-52D9-4A5C-A7BF-D036EE2B810C}" type="datetimeFigureOut">
              <a:rPr lang="en-US" smtClean="0"/>
              <a:t>22/04/2022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31230D-52D9-4A5C-A7BF-D036EE2B810C}" type="datetimeFigureOut">
              <a:rPr lang="en-US" smtClean="0"/>
              <a:t>22/04/2022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31230D-52D9-4A5C-A7BF-D036EE2B810C}" type="datetimeFigureOut">
              <a:rPr lang="en-US" smtClean="0"/>
              <a:t>22/04/2022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31230D-52D9-4A5C-A7BF-D036EE2B810C}" type="datetimeFigureOut">
              <a:rPr lang="en-US" smtClean="0"/>
              <a:t>22/04/2022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237DFE-3CB8-45AB-A3BE-94F01F7C95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1230D-52D9-4A5C-A7BF-D036EE2B810C}" type="datetimeFigureOut">
              <a:rPr lang="en-US" smtClean="0"/>
              <a:t>22/04/2022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37DFE-3CB8-45AB-A3BE-94F01F7C95E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031230D-52D9-4A5C-A7BF-D036EE2B810C}" type="datetimeFigureOut">
              <a:rPr lang="en-US" smtClean="0"/>
              <a:t>22/04/2022</a:t>
            </a:fld>
            <a:endParaRPr lang="en-US"/>
          </a:p>
        </p:txBody>
      </p:sp>
      <p:sp>
        <p:nvSpPr>
          <p:cNvPr id="9" name="Slide Number Placeholder 8"/>
          <p:cNvSpPr>
            <a:spLocks noGrp="1"/>
          </p:cNvSpPr>
          <p:nvPr>
            <p:ph type="sldNum" sz="quarter" idx="11"/>
          </p:nvPr>
        </p:nvSpPr>
        <p:spPr/>
        <p:txBody>
          <a:bodyPr/>
          <a:lstStyle/>
          <a:p>
            <a:fld id="{FC237DFE-3CB8-45AB-A3BE-94F01F7C95E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C237DFE-3CB8-45AB-A3BE-94F01F7C95E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031230D-52D9-4A5C-A7BF-D036EE2B810C}" type="datetimeFigureOut">
              <a:rPr lang="en-US" smtClean="0"/>
              <a:t>22/04/2022</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rangtinphapluat.com/blog/bai-viet-hay/quan-ly-hanh-chinh/mot-so-quy-dinh-ve-giao-quyen-xu-phat-vi-pham-hanh-chinh/" TargetMode="External"/><Relationship Id="rId2" Type="http://schemas.openxmlformats.org/officeDocument/2006/relationships/hyperlink" Target="http://decuongtuyentruyen.com/bieu-mau/mau-quyet-dinh-cham-dut-giao-quyen-xu-phat-vi-pham-hanh-chin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Áp dụng văn bản pháp luật để xử phạt</a:t>
            </a:r>
            <a:endParaRPr lang="en-US" sz="3600"/>
          </a:p>
        </p:txBody>
      </p:sp>
      <p:sp>
        <p:nvSpPr>
          <p:cNvPr id="3" name="Content Placeholder 2"/>
          <p:cNvSpPr>
            <a:spLocks noGrp="1"/>
          </p:cNvSpPr>
          <p:nvPr>
            <p:ph idx="1"/>
          </p:nvPr>
        </p:nvSpPr>
        <p:spPr/>
        <p:txBody>
          <a:bodyPr>
            <a:normAutofit/>
          </a:bodyPr>
          <a:lstStyle/>
          <a:p>
            <a:endParaRPr lang="en-US" sz="2600" smtClean="0"/>
          </a:p>
          <a:p>
            <a:r>
              <a:rPr lang="en-US" sz="2600" smtClean="0"/>
              <a:t>Nghị </a:t>
            </a:r>
            <a:r>
              <a:rPr lang="en-US" sz="2600"/>
              <a:t>định số 118/2021/NĐ-CP đã bổ sung quy định việc lựa chọn văn bản quy phạm pháp luật để xử phạt đối với hành vi </a:t>
            </a:r>
            <a:r>
              <a:rPr lang="en-US" sz="2600" smtClean="0"/>
              <a:t>VPHC </a:t>
            </a:r>
            <a:r>
              <a:rPr lang="en-US" sz="2600"/>
              <a:t>được thực hiện theo Điều 156 Luật Ban hành văn bản quy phạm pháp luật. </a:t>
            </a:r>
            <a:endParaRPr lang="en-US" sz="2600" smtClean="0"/>
          </a:p>
          <a:p>
            <a:pPr marL="114300" indent="0">
              <a:buNone/>
            </a:pPr>
            <a:r>
              <a:rPr lang="en-US" sz="2600" i="1" smtClean="0"/>
              <a:t>    			(Điều 7 NĐ 118)</a:t>
            </a:r>
          </a:p>
          <a:p>
            <a:endParaRPr lang="en-US" sz="2400"/>
          </a:p>
        </p:txBody>
      </p:sp>
    </p:spTree>
    <p:extLst>
      <p:ext uri="{BB962C8B-B14F-4D97-AF65-F5344CB8AC3E}">
        <p14:creationId xmlns:p14="http://schemas.microsoft.com/office/powerpoint/2010/main" val="2573467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i="1" u="sng">
                <a:solidFill>
                  <a:srgbClr val="00B050"/>
                </a:solidFill>
              </a:rPr>
              <a:t>Thứ tư,</a:t>
            </a:r>
            <a:r>
              <a:rPr lang="en-US" sz="2400" b="1">
                <a:solidFill>
                  <a:srgbClr val="00B050"/>
                </a:solidFill>
              </a:rPr>
              <a:t> </a:t>
            </a:r>
            <a:r>
              <a:rPr lang="en-US" sz="2400"/>
              <a:t>Trường hợp giữ lại vụ vi phạm có dấu hiệu tội phạm để xử lý </a:t>
            </a:r>
            <a:r>
              <a:rPr lang="en-US" sz="2400" smtClean="0"/>
              <a:t>VPHC </a:t>
            </a:r>
            <a:r>
              <a:rPr lang="en-US" sz="2400"/>
              <a:t>(khoản 1 Điều 12 Luật Xử lý </a:t>
            </a:r>
            <a:r>
              <a:rPr lang="en-US" sz="2400" smtClean="0"/>
              <a:t>VPHC);</a:t>
            </a:r>
          </a:p>
          <a:p>
            <a:endParaRPr lang="en-US" sz="2400"/>
          </a:p>
          <a:p>
            <a:r>
              <a:rPr lang="en-US" sz="2400" b="1"/>
              <a:t>  </a:t>
            </a:r>
            <a:r>
              <a:rPr lang="en-US" sz="2400" b="1" i="1" u="sng" smtClean="0">
                <a:solidFill>
                  <a:srgbClr val="00B050"/>
                </a:solidFill>
              </a:rPr>
              <a:t>Thứ </a:t>
            </a:r>
            <a:r>
              <a:rPr lang="en-US" sz="2400" b="1" i="1" u="sng">
                <a:solidFill>
                  <a:srgbClr val="00B050"/>
                </a:solidFill>
              </a:rPr>
              <a:t>năm,</a:t>
            </a:r>
            <a:r>
              <a:rPr lang="en-US" sz="2400" i="1">
                <a:solidFill>
                  <a:srgbClr val="00B050"/>
                </a:solidFill>
              </a:rPr>
              <a:t> </a:t>
            </a:r>
            <a:r>
              <a:rPr lang="en-US" sz="2400"/>
              <a:t>Trường hợp xác định hành vi </a:t>
            </a:r>
            <a:r>
              <a:rPr lang="en-US" sz="2400" smtClean="0"/>
              <a:t>VPHC </a:t>
            </a:r>
            <a:r>
              <a:rPr lang="en-US" sz="2400"/>
              <a:t>không đúng; áp dụng hình thức xử phạt, mức xử phạt, biện pháp khắc phục hậu quả không đúng, không đầy đủ đối với hành vi </a:t>
            </a:r>
            <a:r>
              <a:rPr lang="en-US" sz="2400" smtClean="0"/>
              <a:t>VPHC </a:t>
            </a:r>
            <a:r>
              <a:rPr lang="en-US" sz="2400"/>
              <a:t>(khoản 6 Điều 12 Luật Xử lý </a:t>
            </a:r>
            <a:r>
              <a:rPr lang="en-US" sz="2400" smtClean="0"/>
              <a:t>VPHC);</a:t>
            </a:r>
            <a:endParaRPr lang="en-US" sz="2400"/>
          </a:p>
          <a:p>
            <a:endParaRPr lang="en-US" sz="2400"/>
          </a:p>
        </p:txBody>
      </p:sp>
    </p:spTree>
    <p:extLst>
      <p:ext uri="{BB962C8B-B14F-4D97-AF65-F5344CB8AC3E}">
        <p14:creationId xmlns:p14="http://schemas.microsoft.com/office/powerpoint/2010/main" val="815329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i="1"/>
              <a:t>Thứ sáu,</a:t>
            </a:r>
            <a:r>
              <a:rPr lang="en-US" sz="2400"/>
              <a:t> Trường hợp giả mạo, làm sai lệch hồ sơ xử phạt </a:t>
            </a:r>
            <a:r>
              <a:rPr lang="en-US" sz="2400" smtClean="0"/>
              <a:t>VPHC, </a:t>
            </a:r>
            <a:r>
              <a:rPr lang="en-US" sz="2400"/>
              <a:t>hồ sơ áp dụng biện pháp xử lý hành chính (khoản 10 Điều 12 Luật Xử lý </a:t>
            </a:r>
            <a:r>
              <a:rPr lang="en-US" sz="2400" smtClean="0"/>
              <a:t>VPHC);</a:t>
            </a:r>
            <a:endParaRPr lang="en-US" sz="2400"/>
          </a:p>
          <a:p>
            <a:r>
              <a:rPr lang="en-US" sz="2400" b="1"/>
              <a:t>   </a:t>
            </a:r>
            <a:r>
              <a:rPr lang="en-US" sz="2400" i="1"/>
              <a:t>Thứ bẩy,</a:t>
            </a:r>
            <a:r>
              <a:rPr lang="en-US" sz="2400"/>
              <a:t> Trường hợp có quyết định khởi tố vụ án của cơ quan tiến hành tố tụng hình sự đối với vụ việc vi phạm có dấu hiệu tội phạm (khoản 3 Điều 62 Luật Xử lý </a:t>
            </a:r>
            <a:r>
              <a:rPr lang="en-US" sz="2400" smtClean="0"/>
              <a:t>VPHC);</a:t>
            </a:r>
            <a:endParaRPr lang="en-US" sz="2400"/>
          </a:p>
          <a:p>
            <a:r>
              <a:rPr lang="en-US" sz="2400" b="1"/>
              <a:t>   </a:t>
            </a:r>
            <a:r>
              <a:rPr lang="en-US" sz="2400" b="1" i="1" u="sng">
                <a:solidFill>
                  <a:srgbClr val="00B050"/>
                </a:solidFill>
              </a:rPr>
              <a:t>Thứ tám,</a:t>
            </a:r>
            <a:r>
              <a:rPr lang="en-US" sz="2400"/>
              <a:t> Trường hợp không ra quyết định xử </a:t>
            </a:r>
            <a:r>
              <a:rPr lang="en-US" sz="2400"/>
              <a:t>phạt </a:t>
            </a:r>
            <a:r>
              <a:rPr lang="en-US" sz="2400" smtClean="0"/>
              <a:t>theo khoản </a:t>
            </a:r>
            <a:r>
              <a:rPr lang="en-US" sz="2400"/>
              <a:t>1 Điều 65 Luật Xử </a:t>
            </a:r>
            <a:r>
              <a:rPr lang="en-US" sz="2400"/>
              <a:t>lý </a:t>
            </a:r>
            <a:r>
              <a:rPr lang="en-US" sz="2400" smtClean="0"/>
              <a:t>VPHC </a:t>
            </a:r>
            <a:r>
              <a:rPr lang="en-US" sz="2400" i="1"/>
              <a:t>(mà vẫn ra quyết định)</a:t>
            </a:r>
            <a:endParaRPr lang="en-US" sz="2400" i="1"/>
          </a:p>
          <a:p>
            <a:endParaRPr lang="en-US" sz="2400"/>
          </a:p>
        </p:txBody>
      </p:sp>
    </p:spTree>
    <p:extLst>
      <p:ext uri="{BB962C8B-B14F-4D97-AF65-F5344CB8AC3E}">
        <p14:creationId xmlns:p14="http://schemas.microsoft.com/office/powerpoint/2010/main" val="277008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smtClean="0"/>
              <a:t>Tùy </a:t>
            </a:r>
            <a:r>
              <a:rPr lang="en-US" sz="2400"/>
              <a:t>thuộc vào tính chất, mức độ sai sót, người đã ban hành quyết định về xử lý </a:t>
            </a:r>
            <a:r>
              <a:rPr lang="en-US" sz="2400" smtClean="0"/>
              <a:t>VPHC </a:t>
            </a:r>
            <a:r>
              <a:rPr lang="en-US" sz="2400"/>
              <a:t>phải hủy bỏ một phần hoặc toàn bộ nội dung quyết định khi thuộc một trong các trường hợp sau đây:</a:t>
            </a:r>
          </a:p>
          <a:p>
            <a:r>
              <a:rPr lang="en-US" sz="2400"/>
              <a:t>   - Có sai sót về nội dung làm thay đổi cơ bản nội dung của quyết định;</a:t>
            </a:r>
          </a:p>
          <a:p>
            <a:r>
              <a:rPr lang="en-US" sz="2400"/>
              <a:t>   - Quyết định giải quyết khiếu nại của người hoặc cơ quan có thẩm quyền giải quyết khiếu nại được ban hành dẫn đến việc thay đổi căn cứ, nội dung của quyết định về xử lý </a:t>
            </a:r>
            <a:r>
              <a:rPr lang="en-US" sz="2400" smtClean="0"/>
              <a:t>VPHC.)</a:t>
            </a:r>
            <a:endParaRPr lang="en-US" sz="2400"/>
          </a:p>
          <a:p>
            <a:endParaRPr lang="en-US"/>
          </a:p>
        </p:txBody>
      </p:sp>
    </p:spTree>
    <p:extLst>
      <p:ext uri="{BB962C8B-B14F-4D97-AF65-F5344CB8AC3E}">
        <p14:creationId xmlns:p14="http://schemas.microsoft.com/office/powerpoint/2010/main" val="3538607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mtClean="0"/>
              <a:t>Ban hành quyết định mới</a:t>
            </a:r>
            <a:endParaRPr lang="en-US" sz="4000"/>
          </a:p>
        </p:txBody>
      </p:sp>
      <p:sp>
        <p:nvSpPr>
          <p:cNvPr id="3" name="Content Placeholder 2"/>
          <p:cNvSpPr>
            <a:spLocks noGrp="1"/>
          </p:cNvSpPr>
          <p:nvPr>
            <p:ph idx="1"/>
          </p:nvPr>
        </p:nvSpPr>
        <p:spPr/>
        <p:txBody>
          <a:bodyPr>
            <a:normAutofit lnSpcReduction="10000"/>
          </a:bodyPr>
          <a:lstStyle/>
          <a:p>
            <a:r>
              <a:rPr lang="en-US" sz="2800"/>
              <a:t>Trong các trường hợp (1), (2), (3), (4), (5) nêu trên, nếu có căn cứ để ban hành quyết định mới, thì người đã ban hành quyết định phải ban hành quyết định mới hoặc chuyển người có thẩm quyền ban hành quyết định mới</a:t>
            </a:r>
            <a:r>
              <a:rPr lang="en-US" sz="2800" smtClean="0"/>
              <a:t>.</a:t>
            </a:r>
          </a:p>
          <a:p>
            <a:endParaRPr lang="en-US" sz="2400" smtClean="0"/>
          </a:p>
          <a:p>
            <a:pPr marL="114300" indent="0">
              <a:buNone/>
            </a:pPr>
            <a:r>
              <a:rPr lang="en-US" sz="1600" i="1" smtClean="0"/>
              <a:t>1, Không </a:t>
            </a:r>
            <a:r>
              <a:rPr lang="en-US" sz="1600" i="1"/>
              <a:t>đúng đối tượng vi phạm;</a:t>
            </a:r>
          </a:p>
          <a:p>
            <a:pPr marL="114300" indent="0">
              <a:buNone/>
            </a:pPr>
            <a:r>
              <a:rPr lang="en-US" sz="1600" i="1" smtClean="0"/>
              <a:t>2, Vi </a:t>
            </a:r>
            <a:r>
              <a:rPr lang="en-US" sz="1600" i="1"/>
              <a:t>phạm quy định về thẩm quyền ban hành </a:t>
            </a:r>
            <a:r>
              <a:rPr lang="en-US" sz="1600" i="1"/>
              <a:t>quyết </a:t>
            </a:r>
            <a:r>
              <a:rPr lang="en-US" sz="1600" i="1" smtClean="0"/>
              <a:t>định;</a:t>
            </a:r>
          </a:p>
          <a:p>
            <a:pPr marL="114300" indent="0">
              <a:buNone/>
            </a:pPr>
            <a:r>
              <a:rPr lang="en-US" sz="1600" i="1" smtClean="0"/>
              <a:t>3, Vi </a:t>
            </a:r>
            <a:r>
              <a:rPr lang="en-US" sz="1600" i="1"/>
              <a:t>phạm quy định về thủ tục ban hành </a:t>
            </a:r>
            <a:r>
              <a:rPr lang="en-US" sz="1600" i="1"/>
              <a:t>quyết </a:t>
            </a:r>
            <a:r>
              <a:rPr lang="en-US" sz="1600" i="1" smtClean="0"/>
              <a:t>định;</a:t>
            </a:r>
          </a:p>
          <a:p>
            <a:pPr marL="114300" indent="0">
              <a:buNone/>
            </a:pPr>
            <a:r>
              <a:rPr lang="en-US" sz="1600" i="1" smtClean="0"/>
              <a:t>4, Trường </a:t>
            </a:r>
            <a:r>
              <a:rPr lang="en-US" sz="1600" i="1"/>
              <a:t>hợp giữ lại vụ vi phạm có dấu hiệu tội phạm để xử lý VPHC (khoản 1 Điều 12 Luật Xử lý </a:t>
            </a:r>
            <a:r>
              <a:rPr lang="en-US" sz="1600" i="1"/>
              <a:t>VPHC</a:t>
            </a:r>
            <a:r>
              <a:rPr lang="en-US" sz="1600" i="1" smtClean="0"/>
              <a:t>);</a:t>
            </a:r>
          </a:p>
          <a:p>
            <a:pPr marL="114300" indent="0">
              <a:buNone/>
            </a:pPr>
            <a:r>
              <a:rPr lang="en-US" sz="1600" i="1" smtClean="0"/>
              <a:t>5, Trường hợp </a:t>
            </a:r>
            <a:r>
              <a:rPr lang="en-US" sz="1600" i="1"/>
              <a:t>xác định hành vi VPHC không đúng; áp dụng hình thức xử phạt, mức xử phạt, biện pháp khắc phục hậu quả không đúng, không đầy đủ đối với hành vi VPHC (khoản 6 Điều 12 Luật Xử lý VPHC);</a:t>
            </a:r>
          </a:p>
          <a:p>
            <a:endParaRPr lang="en-US" sz="2400"/>
          </a:p>
          <a:p>
            <a:endParaRPr lang="en-US" sz="2400"/>
          </a:p>
        </p:txBody>
      </p:sp>
    </p:spTree>
    <p:extLst>
      <p:ext uri="{BB962C8B-B14F-4D97-AF65-F5344CB8AC3E}">
        <p14:creationId xmlns:p14="http://schemas.microsoft.com/office/powerpoint/2010/main" val="2439463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Ban hành quyết định mới</a:t>
            </a:r>
            <a:endParaRPr lang="en-US" sz="3600"/>
          </a:p>
        </p:txBody>
      </p:sp>
      <p:sp>
        <p:nvSpPr>
          <p:cNvPr id="3" name="Content Placeholder 2"/>
          <p:cNvSpPr>
            <a:spLocks noGrp="1"/>
          </p:cNvSpPr>
          <p:nvPr>
            <p:ph idx="1"/>
          </p:nvPr>
        </p:nvSpPr>
        <p:spPr/>
        <p:txBody>
          <a:bodyPr>
            <a:normAutofit/>
          </a:bodyPr>
          <a:lstStyle/>
          <a:p>
            <a:r>
              <a:rPr lang="en-US" sz="2400" smtClean="0"/>
              <a:t>Trong </a:t>
            </a:r>
            <a:r>
              <a:rPr lang="en-US" sz="2400"/>
              <a:t>trường hợp không ra quyết định xử phạt </a:t>
            </a:r>
            <a:r>
              <a:rPr lang="en-US" sz="2000" smtClean="0"/>
              <a:t>(mục </a:t>
            </a:r>
            <a:r>
              <a:rPr lang="en-US" sz="2000"/>
              <a:t>số </a:t>
            </a:r>
            <a:r>
              <a:rPr lang="en-US" sz="2000" smtClean="0"/>
              <a:t>8):</a:t>
            </a:r>
          </a:p>
          <a:p>
            <a:endParaRPr lang="en-US" sz="2400" smtClean="0"/>
          </a:p>
          <a:p>
            <a:r>
              <a:rPr lang="en-US" sz="2400" smtClean="0"/>
              <a:t>Nếu </a:t>
            </a:r>
            <a:r>
              <a:rPr lang="en-US" sz="2400"/>
              <a:t>tang vật, phương tiện </a:t>
            </a:r>
            <a:r>
              <a:rPr lang="en-US" sz="2400" smtClean="0"/>
              <a:t>VPHC </a:t>
            </a:r>
            <a:r>
              <a:rPr lang="en-US" sz="2400"/>
              <a:t>thuộc loại cấm tàng trữ, cấm lưu hành hoặc pháp luật có quy định áp dụng hình thức xử phạt tịch thu, biện pháp khắc phục hậu quả đối với hành vi </a:t>
            </a:r>
            <a:r>
              <a:rPr lang="en-US" sz="2400" smtClean="0"/>
              <a:t>VPHC, </a:t>
            </a:r>
            <a:r>
              <a:rPr lang="en-US" sz="2400"/>
              <a:t>thì người có thẩm quyền đã ban hành quyết định phải ban hành quyết định mới hoặc chuyển người có thẩm quyền ban hành quyết định mới để tịch thu, áp dụng biện pháp khắc phục hậu quả.</a:t>
            </a:r>
          </a:p>
        </p:txBody>
      </p:sp>
    </p:spTree>
    <p:extLst>
      <p:ext uri="{BB962C8B-B14F-4D97-AF65-F5344CB8AC3E}">
        <p14:creationId xmlns:p14="http://schemas.microsoft.com/office/powerpoint/2010/main" val="3116586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562600"/>
          </a:xfrm>
        </p:spPr>
        <p:txBody>
          <a:bodyPr>
            <a:normAutofit/>
          </a:bodyPr>
          <a:lstStyle/>
          <a:p>
            <a:r>
              <a:rPr lang="vi-VN" b="1"/>
              <a:t>Điều 65. Những trường hợp không ra quyết định xử phạt vi phạm hành chính</a:t>
            </a:r>
            <a:endParaRPr lang="vi-VN"/>
          </a:p>
          <a:p>
            <a:r>
              <a:rPr lang="vi-VN"/>
              <a:t>1. Không ra quyết định xử phạt vi phạm hành chính trong những trường hợp sau đây:</a:t>
            </a:r>
          </a:p>
          <a:p>
            <a:r>
              <a:rPr lang="vi-VN"/>
              <a:t>a) Trường hợp quy định tại Điều 11 của Luật này;</a:t>
            </a:r>
          </a:p>
          <a:p>
            <a:r>
              <a:rPr lang="vi-VN"/>
              <a:t>b) Không xác định được đối tượng vi phạm hành chính;</a:t>
            </a:r>
          </a:p>
          <a:p>
            <a:r>
              <a:rPr lang="vi-VN"/>
              <a:t>c) Hết thời hiệu xử phạt vi phạm hành chính quy định tại Điều 6 hoặc hết thời hạn ra quyết định xử phạt quy định tại khoản 3 Điều 63 hoặc khoản 1 Điều 66 của Luật này;</a:t>
            </a:r>
          </a:p>
          <a:p>
            <a:r>
              <a:rPr lang="vi-VN"/>
              <a:t>d) Cá nhân vi phạm hành chính chết, mất tích, tổ chức vi phạm hành chính đã giải thể, phá sản trong thời gian xem xét ra quyết định xử phạt;</a:t>
            </a:r>
          </a:p>
          <a:p>
            <a:r>
              <a:rPr lang="vi-VN"/>
              <a:t>đ) Chuyển hồ sơ vụ vi phạm có dấu hiệu tội phạm theo quy định tại Điều 62 của Luật này.</a:t>
            </a:r>
          </a:p>
          <a:p>
            <a:endParaRPr lang="en-US"/>
          </a:p>
        </p:txBody>
      </p:sp>
    </p:spTree>
    <p:extLst>
      <p:ext uri="{BB962C8B-B14F-4D97-AF65-F5344CB8AC3E}">
        <p14:creationId xmlns:p14="http://schemas.microsoft.com/office/powerpoint/2010/main" val="3037612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7924800" cy="5562600"/>
          </a:xfrm>
        </p:spPr>
        <p:txBody>
          <a:bodyPr>
            <a:normAutofit/>
          </a:bodyPr>
          <a:lstStyle/>
          <a:p>
            <a:r>
              <a:rPr lang="vi-VN" b="1"/>
              <a:t>Điều 11. Những trường hợp không xử phạt vi phạm </a:t>
            </a:r>
            <a:r>
              <a:rPr lang="vi-VN" b="1"/>
              <a:t>hành </a:t>
            </a:r>
            <a:r>
              <a:rPr lang="vi-VN" b="1" smtClean="0"/>
              <a:t>chính</a:t>
            </a:r>
            <a:endParaRPr lang="en-US" b="1" smtClean="0"/>
          </a:p>
          <a:p>
            <a:endParaRPr lang="vi-VN"/>
          </a:p>
          <a:p>
            <a:pPr marL="114300" indent="0">
              <a:buNone/>
            </a:pPr>
            <a:r>
              <a:rPr lang="vi-VN" sz="1800" smtClean="0"/>
              <a:t>Không xử phạt vi phạm hành chính đối với các trường hợp sau đây:</a:t>
            </a:r>
            <a:endParaRPr lang="en-US" sz="1800" smtClean="0"/>
          </a:p>
          <a:p>
            <a:pPr marL="114300" indent="0">
              <a:buNone/>
            </a:pPr>
            <a:endParaRPr lang="vi-VN" sz="1800"/>
          </a:p>
          <a:p>
            <a:pPr marL="114300" indent="0">
              <a:buNone/>
            </a:pPr>
            <a:r>
              <a:rPr lang="vi-VN" sz="2000"/>
              <a:t>1. Thực hiện hành vi vi phạm hành chính trong tình thế cấp thiết;</a:t>
            </a:r>
          </a:p>
          <a:p>
            <a:pPr marL="114300" indent="0">
              <a:buNone/>
            </a:pPr>
            <a:r>
              <a:rPr lang="vi-VN" sz="2000"/>
              <a:t>2. Thực hiện hành vi vi phạm hành chính do phòng vệ chính đáng;</a:t>
            </a:r>
          </a:p>
          <a:p>
            <a:pPr marL="114300" indent="0">
              <a:buNone/>
            </a:pPr>
            <a:r>
              <a:rPr lang="vi-VN" sz="2000"/>
              <a:t>3. Thực hiện hành vi vi phạm hành chính do sự kiện bất ngờ;</a:t>
            </a:r>
          </a:p>
          <a:p>
            <a:pPr marL="114300" indent="0">
              <a:buNone/>
            </a:pPr>
            <a:r>
              <a:rPr lang="vi-VN" sz="2000"/>
              <a:t>4. Thực hiện hành vi vi phạm hành chính do sự kiện bất khả kháng;</a:t>
            </a:r>
          </a:p>
          <a:p>
            <a:pPr marL="114300" indent="0">
              <a:buNone/>
            </a:pPr>
            <a:r>
              <a:rPr lang="vi-VN" sz="2000"/>
              <a:t>5. Người thực hiện hành vi vi phạm hành chính không có năng lực trách nhiệm hành chính; người thực hiện hành vi vi phạm hành chính chưa đủ tuổi bị xử phạt vi phạm hành chính theo quy định tại điểm a khoản 1 Điều 5 của Luật này.</a:t>
            </a:r>
          </a:p>
          <a:p>
            <a:endParaRPr lang="en-US" sz="1900"/>
          </a:p>
        </p:txBody>
      </p:sp>
    </p:spTree>
    <p:extLst>
      <p:ext uri="{BB962C8B-B14F-4D97-AF65-F5344CB8AC3E}">
        <p14:creationId xmlns:p14="http://schemas.microsoft.com/office/powerpoint/2010/main" val="3072745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a:t>Thời hạn sửa đổi quyết định xử phạt là một năm</a:t>
            </a:r>
            <a:endParaRPr lang="en-US" sz="2800"/>
          </a:p>
        </p:txBody>
      </p:sp>
      <p:sp>
        <p:nvSpPr>
          <p:cNvPr id="3" name="Content Placeholder 2"/>
          <p:cNvSpPr>
            <a:spLocks noGrp="1"/>
          </p:cNvSpPr>
          <p:nvPr>
            <p:ph idx="1"/>
          </p:nvPr>
        </p:nvSpPr>
        <p:spPr/>
        <p:txBody>
          <a:bodyPr>
            <a:normAutofit/>
          </a:bodyPr>
          <a:lstStyle/>
          <a:p>
            <a:r>
              <a:rPr lang="en-US" sz="2500"/>
              <a:t>Nghị định số 118/2021/NĐ-CP kế thừa Nghị định số 81/2013/NĐ-CP và Nghị định số 97/2017/NĐ-CP về Thời hạn đính chính, sửa đổi, bổ sung, hủy bỏ một phần hoặc toàn bộ quyết định xử phạt </a:t>
            </a:r>
            <a:r>
              <a:rPr lang="en-US" sz="2500" smtClean="0"/>
              <a:t>VPHC </a:t>
            </a:r>
            <a:r>
              <a:rPr lang="en-US" sz="2500"/>
              <a:t>là một năm, kể từ ngày người có thẩm quyền </a:t>
            </a:r>
            <a:r>
              <a:rPr lang="en-US" sz="2500" smtClean="0"/>
              <a:t>ban </a:t>
            </a:r>
            <a:r>
              <a:rPr lang="en-US" sz="2500"/>
              <a:t>hành quyết định có sai sót.</a:t>
            </a:r>
          </a:p>
          <a:p>
            <a:endParaRPr lang="en-US" sz="2500"/>
          </a:p>
        </p:txBody>
      </p:sp>
    </p:spTree>
    <p:extLst>
      <p:ext uri="{BB962C8B-B14F-4D97-AF65-F5344CB8AC3E}">
        <p14:creationId xmlns:p14="http://schemas.microsoft.com/office/powerpoint/2010/main" val="3726944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Các trường hợp không áp dụng thời hạn sửa đổi quyết định xử phạt</a:t>
            </a:r>
          </a:p>
        </p:txBody>
      </p:sp>
      <p:sp>
        <p:nvSpPr>
          <p:cNvPr id="3" name="Content Placeholder 2"/>
          <p:cNvSpPr>
            <a:spLocks noGrp="1"/>
          </p:cNvSpPr>
          <p:nvPr>
            <p:ph idx="1"/>
          </p:nvPr>
        </p:nvSpPr>
        <p:spPr/>
        <p:txBody>
          <a:bodyPr>
            <a:normAutofit/>
          </a:bodyPr>
          <a:lstStyle/>
          <a:p>
            <a:r>
              <a:rPr lang="en-US" sz="2400" i="1"/>
              <a:t>Nghị định số 118/2021/NĐ-CP bổ sung quy định không áp dụng thời hạn đính chính, sửa đổi, bổ sung, hủy bỏ một phần quyết định xử phạt </a:t>
            </a:r>
            <a:r>
              <a:rPr lang="en-US" sz="2400" i="1" smtClean="0"/>
              <a:t>VPHC </a:t>
            </a:r>
            <a:r>
              <a:rPr lang="en-US" sz="2400" i="1"/>
              <a:t>đối với các trường hợp sau</a:t>
            </a:r>
            <a:r>
              <a:rPr lang="en-US" sz="2400" i="1" smtClean="0"/>
              <a:t>: (K2,Đ15,NĐ118)</a:t>
            </a:r>
            <a:endParaRPr lang="en-US" sz="2400" i="1"/>
          </a:p>
          <a:p>
            <a:r>
              <a:rPr lang="en-US" sz="2400"/>
              <a:t>   </a:t>
            </a:r>
            <a:r>
              <a:rPr lang="en-US" sz="2400" smtClean="0"/>
              <a:t>1 - </a:t>
            </a:r>
            <a:r>
              <a:rPr lang="en-US" sz="2400"/>
              <a:t>Quyết định xử phạt </a:t>
            </a:r>
            <a:r>
              <a:rPr lang="en-US" sz="2400" smtClean="0"/>
              <a:t>VPHC </a:t>
            </a:r>
            <a:r>
              <a:rPr lang="en-US" sz="2400"/>
              <a:t>có áp dụng hình thức xử phạt tịch thu tang vật, phương tiện </a:t>
            </a:r>
            <a:r>
              <a:rPr lang="en-US" sz="2400" smtClean="0"/>
              <a:t>VPHC, </a:t>
            </a:r>
            <a:r>
              <a:rPr lang="en-US" sz="2400"/>
              <a:t>biện pháp khắc phục hậu quả.</a:t>
            </a:r>
          </a:p>
          <a:p>
            <a:r>
              <a:rPr lang="en-US" sz="2400"/>
              <a:t>  </a:t>
            </a:r>
            <a:r>
              <a:rPr lang="en-US" sz="2400" smtClean="0"/>
              <a:t>2 </a:t>
            </a:r>
            <a:r>
              <a:rPr lang="en-US" sz="2400"/>
              <a:t>- Có quyết định giải quyết khiếu nại của người hoặc cơ quan có thẩm quyền giải quyết khiếu nại về việc phải sửa đổi, bổ sung, hủy bỏ một phần quyết định.</a:t>
            </a:r>
          </a:p>
          <a:p>
            <a:endParaRPr lang="en-US" sz="2400"/>
          </a:p>
        </p:txBody>
      </p:sp>
    </p:spTree>
    <p:extLst>
      <p:ext uri="{BB962C8B-B14F-4D97-AF65-F5344CB8AC3E}">
        <p14:creationId xmlns:p14="http://schemas.microsoft.com/office/powerpoint/2010/main" val="13525354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a:t>   </a:t>
            </a:r>
            <a:r>
              <a:rPr lang="en-US" sz="2400" smtClean="0"/>
              <a:t>3 - </a:t>
            </a:r>
            <a:r>
              <a:rPr lang="en-US" sz="2400"/>
              <a:t>Có kết luận nội dung tố cáo của người hoặc cơ quan có thẩm quyền giải quyết tố cáo về việc phải sửa đổi, bổ sung, hủy bỏ một phần quyết định.</a:t>
            </a:r>
          </a:p>
          <a:p>
            <a:r>
              <a:rPr lang="en-US" sz="2400"/>
              <a:t>   </a:t>
            </a:r>
            <a:r>
              <a:rPr lang="en-US" sz="2400" smtClean="0"/>
              <a:t>4 - </a:t>
            </a:r>
            <a:r>
              <a:rPr lang="en-US" sz="2400"/>
              <a:t>Có bản án, quyết định của Tòa án về việc sửa đổi, bổ sung, hủy bỏ một phần quyết định bị khởi kiện.</a:t>
            </a:r>
          </a:p>
          <a:p>
            <a:endParaRPr lang="en-US"/>
          </a:p>
        </p:txBody>
      </p:sp>
    </p:spTree>
    <p:extLst>
      <p:ext uri="{BB962C8B-B14F-4D97-AF65-F5344CB8AC3E}">
        <p14:creationId xmlns:p14="http://schemas.microsoft.com/office/powerpoint/2010/main" val="1114568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 </a:t>
            </a:r>
            <a:r>
              <a:rPr lang="en-US" sz="2400" smtClean="0"/>
              <a:t>Trong trường hợp</a:t>
            </a:r>
            <a:r>
              <a:rPr lang="en-US" sz="2400"/>
              <a:t>  không xác định được nghị định áp dụng theo Điều 156 Luật Ban hành </a:t>
            </a:r>
            <a:r>
              <a:rPr lang="en-US" sz="2400" smtClean="0"/>
              <a:t>VBQPPL thì </a:t>
            </a:r>
            <a:r>
              <a:rPr lang="en-US" sz="2400"/>
              <a:t>việc lựa chọn văn bản quy phạm pháp luật để xử phạt đối với hành vi </a:t>
            </a:r>
            <a:r>
              <a:rPr lang="en-US" sz="2400" smtClean="0"/>
              <a:t>VPHC </a:t>
            </a:r>
            <a:r>
              <a:rPr lang="en-US" sz="2400"/>
              <a:t>được thực hiện như sau</a:t>
            </a:r>
            <a:r>
              <a:rPr lang="en-US" sz="2400" smtClean="0"/>
              <a:t>:</a:t>
            </a:r>
          </a:p>
          <a:p>
            <a:r>
              <a:rPr lang="en-US" sz="2400" smtClean="0"/>
              <a:t> </a:t>
            </a:r>
            <a:r>
              <a:rPr lang="en-US" sz="2400"/>
              <a:t>+ Nếu hành vi </a:t>
            </a:r>
            <a:r>
              <a:rPr lang="en-US" sz="2400" smtClean="0"/>
              <a:t>VPHC </a:t>
            </a:r>
            <a:r>
              <a:rPr lang="en-US" sz="2400"/>
              <a:t>đã kết thúc, thì áp dụng nghị định đang có hiệu lực tại thời điểm chấm dứt hành vi vi phạm để xử phạt.</a:t>
            </a:r>
          </a:p>
          <a:p>
            <a:r>
              <a:rPr lang="en-US" sz="2400"/>
              <a:t>   + Nếu hành vi </a:t>
            </a:r>
            <a:r>
              <a:rPr lang="en-US" sz="2400" smtClean="0"/>
              <a:t>VPHC </a:t>
            </a:r>
            <a:r>
              <a:rPr lang="en-US" sz="2400"/>
              <a:t>đang thực hiện, thì áp dụng nghị định đang có hiệu lực tại thời điểm phát hiện hành vi vi phạm để xử phạt.</a:t>
            </a:r>
          </a:p>
          <a:p>
            <a:endParaRPr lang="en-US" sz="2400"/>
          </a:p>
        </p:txBody>
      </p:sp>
    </p:spTree>
    <p:extLst>
      <p:ext uri="{BB962C8B-B14F-4D97-AF65-F5344CB8AC3E}">
        <p14:creationId xmlns:p14="http://schemas.microsoft.com/office/powerpoint/2010/main" val="3550324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i="1"/>
              <a:t>Thời hiệu thi hành quyết định sửa đổi, bổ sung</a:t>
            </a:r>
            <a:endParaRPr lang="en-US" sz="2400"/>
          </a:p>
          <a:p>
            <a:r>
              <a:rPr lang="en-US" sz="2400" smtClean="0"/>
              <a:t>Nghị </a:t>
            </a:r>
            <a:r>
              <a:rPr lang="en-US" sz="2400"/>
              <a:t>định số 118/2021/NĐ-CP cơ bản kế thừa Nghị định 97/2017/NĐ-CP và Nghị định số 81/2013/NĐ-CP, quy định thời hiệu thi hành là 01 </a:t>
            </a:r>
            <a:r>
              <a:rPr lang="en-US" sz="2400" smtClean="0"/>
              <a:t>năm, </a:t>
            </a:r>
            <a:r>
              <a:rPr lang="en-US" sz="2400"/>
              <a:t>kể từ ngày </a:t>
            </a:r>
            <a:r>
              <a:rPr lang="en-US" sz="2400" b="1"/>
              <a:t>ra quyết định đính chính</a:t>
            </a:r>
            <a:r>
              <a:rPr lang="en-US" sz="2400"/>
              <a:t>, sửa đổi, bổ sung, hủy bỏ một phần, quyết định mới. </a:t>
            </a:r>
            <a:endParaRPr lang="en-US" sz="2400" smtClean="0"/>
          </a:p>
          <a:p>
            <a:r>
              <a:rPr lang="en-US" sz="2400" smtClean="0"/>
              <a:t>Bổ </a:t>
            </a:r>
            <a:r>
              <a:rPr lang="en-US" sz="2400"/>
              <a:t>sung thêm trường hợp p</a:t>
            </a:r>
            <a:r>
              <a:rPr lang="en-US" sz="2400" i="1"/>
              <a:t>hải nhiều lần thực hiện việc đính chính, sửa đổi, bổ sung, hủy bỏ</a:t>
            </a:r>
            <a:r>
              <a:rPr lang="en-US" sz="2400"/>
              <a:t> một phần, ban hành quyết định mới, thì thời hiệu là 02 năm, kể từ </a:t>
            </a:r>
            <a:r>
              <a:rPr lang="en-US" sz="2400" b="1"/>
              <a:t>ngày ra quyết định được đính chính</a:t>
            </a:r>
            <a:r>
              <a:rPr lang="en-US" sz="2400"/>
              <a:t>, sửa đổi, bổ sung, hủy bỏ một phần</a:t>
            </a:r>
            <a:r>
              <a:rPr lang="en-US" sz="2400" smtClean="0"/>
              <a:t>. </a:t>
            </a:r>
            <a:r>
              <a:rPr lang="en-US" sz="2400"/>
              <a:t>(Điều </a:t>
            </a:r>
            <a:r>
              <a:rPr lang="en-US" sz="2400" smtClean="0"/>
              <a:t>16, </a:t>
            </a:r>
            <a:r>
              <a:rPr lang="en-US" sz="2400"/>
              <a:t>NĐ 118)</a:t>
            </a:r>
            <a:endParaRPr lang="vi-VN" sz="2400"/>
          </a:p>
          <a:p>
            <a:endParaRPr lang="en-US" sz="2400"/>
          </a:p>
          <a:p>
            <a:endParaRPr lang="en-US" sz="2400"/>
          </a:p>
        </p:txBody>
      </p:sp>
    </p:spTree>
    <p:extLst>
      <p:ext uri="{BB962C8B-B14F-4D97-AF65-F5344CB8AC3E}">
        <p14:creationId xmlns:p14="http://schemas.microsoft.com/office/powerpoint/2010/main" val="3883657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Thời </a:t>
            </a:r>
            <a:r>
              <a:rPr lang="en-US" sz="3600"/>
              <a:t>hạn ra quyết định xử phạt </a:t>
            </a:r>
            <a:r>
              <a:rPr lang="en-US" sz="3600" smtClean="0"/>
              <a:t>VPHC</a:t>
            </a:r>
            <a:endParaRPr lang="en-US" sz="3600"/>
          </a:p>
        </p:txBody>
      </p:sp>
      <p:sp>
        <p:nvSpPr>
          <p:cNvPr id="3" name="Content Placeholder 2"/>
          <p:cNvSpPr>
            <a:spLocks noGrp="1"/>
          </p:cNvSpPr>
          <p:nvPr>
            <p:ph idx="1"/>
          </p:nvPr>
        </p:nvSpPr>
        <p:spPr/>
        <p:txBody>
          <a:bodyPr/>
          <a:lstStyle/>
          <a:p>
            <a:pPr algn="just"/>
            <a:r>
              <a:rPr lang="en-US" sz="2800"/>
              <a:t>Đối với trường hợp không thuộc trường hợp giải trình, xác minh, nhiều tình tiết phức tạp thì thời hạn ra quyết định xử phạt là </a:t>
            </a:r>
            <a:r>
              <a:rPr lang="en-US" sz="2800" u="sng"/>
              <a:t>07 ngày làm việc</a:t>
            </a:r>
            <a:r>
              <a:rPr lang="en-US" sz="2800"/>
              <a:t>, kể từ ngày lập biên bản </a:t>
            </a:r>
            <a:r>
              <a:rPr lang="en-US" sz="2800" smtClean="0"/>
              <a:t>VPHC. </a:t>
            </a:r>
            <a:r>
              <a:rPr lang="en-US" sz="2800"/>
              <a:t>Trường hợp phải chuyển hồ sơ xử phạt thì thời hạn ra quyết định xử phạt là </a:t>
            </a:r>
            <a:r>
              <a:rPr lang="en-US" sz="2800" u="sng"/>
              <a:t>10 ngày làm việc</a:t>
            </a:r>
            <a:r>
              <a:rPr lang="en-US" sz="2800"/>
              <a:t>, kể từ ngày lập biên bản </a:t>
            </a:r>
            <a:r>
              <a:rPr lang="en-US" sz="2800" smtClean="0"/>
              <a:t>VPHC, </a:t>
            </a:r>
            <a:r>
              <a:rPr lang="en-US" sz="2800" i="1"/>
              <a:t>trừ trường hợp hồ sơ do cơ quan tố tụng chuyển sang.</a:t>
            </a:r>
          </a:p>
          <a:p>
            <a:pPr marL="0" indent="0" algn="ctr">
              <a:buNone/>
            </a:pPr>
            <a:r>
              <a:rPr lang="en-US"/>
              <a:t>(Điều 66)</a:t>
            </a:r>
          </a:p>
          <a:p>
            <a:endParaRPr lang="en-US"/>
          </a:p>
        </p:txBody>
      </p:sp>
    </p:spTree>
    <p:extLst>
      <p:ext uri="{BB962C8B-B14F-4D97-AF65-F5344CB8AC3E}">
        <p14:creationId xmlns:p14="http://schemas.microsoft.com/office/powerpoint/2010/main" val="666319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Thời hạn ra quyết định xử phạt VPHC</a:t>
            </a:r>
          </a:p>
        </p:txBody>
      </p:sp>
      <p:sp>
        <p:nvSpPr>
          <p:cNvPr id="3" name="Content Placeholder 2"/>
          <p:cNvSpPr>
            <a:spLocks noGrp="1"/>
          </p:cNvSpPr>
          <p:nvPr>
            <p:ph idx="1"/>
          </p:nvPr>
        </p:nvSpPr>
        <p:spPr/>
        <p:txBody>
          <a:bodyPr/>
          <a:lstStyle/>
          <a:p>
            <a:pPr algn="just"/>
            <a:r>
              <a:rPr lang="en-US" sz="2400"/>
              <a:t> Đối với trường hợp giải trình, xác minh các tình tiết có liên quan thì thời hạn ra quyết định xử phạt là 01 tháng, kể từ ngày lập biên bản </a:t>
            </a:r>
            <a:r>
              <a:rPr lang="en-US" sz="2400" smtClean="0"/>
              <a:t>VPHC </a:t>
            </a:r>
            <a:r>
              <a:rPr lang="en-US" sz="2400"/>
              <a:t>(kể cả ngày nghỉ, lễ, tết).</a:t>
            </a:r>
          </a:p>
          <a:p>
            <a:pPr algn="just"/>
            <a:r>
              <a:rPr lang="en-US" sz="2400"/>
              <a:t> Đối với trường hợp giải trình, xác minh các tình tiết có liên quan mà đặc biệt nghiêm trọng, có nhiều tình tiết phức tạp, cần thêm thời gian xác minh, thu thập chứng cứ thì thời hạn ra quyết định xử phạt là 02 tháng, kể từ ngày lập biên bản </a:t>
            </a:r>
            <a:r>
              <a:rPr lang="en-US" sz="2400" smtClean="0"/>
              <a:t>VPHC </a:t>
            </a:r>
            <a:r>
              <a:rPr lang="en-US" sz="2400"/>
              <a:t>(kể cả ngày nghỉ, lễ, tết).</a:t>
            </a:r>
          </a:p>
          <a:p>
            <a:pPr algn="just"/>
            <a:r>
              <a:rPr lang="en-US" sz="2400" b="1">
                <a:solidFill>
                  <a:srgbClr val="C00000"/>
                </a:solidFill>
              </a:rPr>
              <a:t>Không còn quy định việc gia hạn thời hạn ra quyết định xử phạt</a:t>
            </a:r>
          </a:p>
          <a:p>
            <a:endParaRPr lang="en-US"/>
          </a:p>
        </p:txBody>
      </p:sp>
    </p:spTree>
    <p:extLst>
      <p:ext uri="{BB962C8B-B14F-4D97-AF65-F5344CB8AC3E}">
        <p14:creationId xmlns:p14="http://schemas.microsoft.com/office/powerpoint/2010/main" val="2517317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mtClean="0"/>
              <a:t>Giao quyền xử phạt </a:t>
            </a:r>
            <a:r>
              <a:rPr lang="en-US" sz="2400" smtClean="0"/>
              <a:t>(Điều 54)</a:t>
            </a:r>
            <a:endParaRPr lang="en-US" sz="2400"/>
          </a:p>
        </p:txBody>
      </p:sp>
      <p:sp>
        <p:nvSpPr>
          <p:cNvPr id="3" name="Content Placeholder 2"/>
          <p:cNvSpPr>
            <a:spLocks noGrp="1"/>
          </p:cNvSpPr>
          <p:nvPr>
            <p:ph idx="1"/>
          </p:nvPr>
        </p:nvSpPr>
        <p:spPr/>
        <p:txBody>
          <a:bodyPr>
            <a:normAutofit/>
          </a:bodyPr>
          <a:lstStyle/>
          <a:p>
            <a:pPr algn="just"/>
            <a:r>
              <a:rPr lang="en-US" sz="2400"/>
              <a:t>Người có thẩm quyền xử phạt có quyền</a:t>
            </a:r>
            <a:r>
              <a:rPr lang="en-US" sz="2400" b="1" u="sng">
                <a:hlinkClick r:id="rId2"/>
              </a:rPr>
              <a:t> giao quyền cho cấp phó</a:t>
            </a:r>
            <a:r>
              <a:rPr lang="en-US" sz="2400"/>
              <a:t> và việc giao quyền phải bằng </a:t>
            </a:r>
            <a:r>
              <a:rPr lang="en-US" sz="2400" b="1"/>
              <a:t>quyết định </a:t>
            </a:r>
            <a:r>
              <a:rPr lang="en-US" sz="2400" i="1"/>
              <a:t>(trước đây chỉ quy định bằng văn bản); </a:t>
            </a:r>
          </a:p>
          <a:p>
            <a:pPr algn="just"/>
            <a:r>
              <a:rPr lang="en-US" sz="2400"/>
              <a:t>Bổ sung quy định đồng thời với việc giao quyền xử phạt thì giao quyền áp dụng biện pháp ngăn chặn và đảm bảo xử lý </a:t>
            </a:r>
            <a:r>
              <a:rPr lang="en-US" sz="2400" smtClean="0"/>
              <a:t>VPHC.</a:t>
            </a:r>
            <a:endParaRPr lang="en-US" sz="2400"/>
          </a:p>
          <a:p>
            <a:pPr algn="just"/>
            <a:r>
              <a:rPr lang="en-US" sz="2400"/>
              <a:t> Cấp phó được </a:t>
            </a:r>
            <a:r>
              <a:rPr lang="en-US" sz="2400" b="1" u="sng">
                <a:hlinkClick r:id="rId3"/>
              </a:rPr>
              <a:t>giao quyền xử phạt </a:t>
            </a:r>
            <a:r>
              <a:rPr lang="en-US" sz="2400" b="1" u="sng" smtClean="0">
                <a:hlinkClick r:id="rId3"/>
              </a:rPr>
              <a:t>VPHC</a:t>
            </a:r>
            <a:r>
              <a:rPr lang="en-US" sz="2400"/>
              <a:t> phải chịu trách nhiệm về quyết định xử phạt </a:t>
            </a:r>
            <a:r>
              <a:rPr lang="en-US" sz="2400" smtClean="0"/>
              <a:t>VPHC </a:t>
            </a:r>
            <a:r>
              <a:rPr lang="en-US" sz="2400"/>
              <a:t>của mình trước cấp trưởng và trước pháp luật. Người được giao quyền không được giao quyền cho người khác.</a:t>
            </a:r>
          </a:p>
          <a:p>
            <a:endParaRPr lang="en-US"/>
          </a:p>
        </p:txBody>
      </p:sp>
    </p:spTree>
    <p:extLst>
      <p:ext uri="{BB962C8B-B14F-4D97-AF65-F5344CB8AC3E}">
        <p14:creationId xmlns:p14="http://schemas.microsoft.com/office/powerpoint/2010/main" val="2317564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a:t/>
            </a:r>
            <a:br>
              <a:rPr lang="en-US" sz="3200" b="1"/>
            </a:br>
            <a:r>
              <a:rPr lang="en-US" sz="3200" b="1" smtClean="0"/>
              <a:t>Về </a:t>
            </a:r>
            <a:r>
              <a:rPr lang="en-US" sz="3200" b="1"/>
              <a:t>xác định hành vi đang thực hiện, hành vi đã kết </a:t>
            </a:r>
            <a:r>
              <a:rPr lang="en-US" sz="3200" b="1" smtClean="0"/>
              <a:t>thúc </a:t>
            </a:r>
            <a:r>
              <a:rPr lang="en-US" sz="2400" smtClean="0"/>
              <a:t>(Điều 8, NĐ 118)</a:t>
            </a:r>
            <a:r>
              <a:rPr lang="en-US"/>
              <a:t/>
            </a:r>
            <a:br>
              <a:rPr lang="en-US"/>
            </a:br>
            <a:endParaRPr lang="en-US"/>
          </a:p>
        </p:txBody>
      </p:sp>
      <p:sp>
        <p:nvSpPr>
          <p:cNvPr id="3" name="Content Placeholder 2"/>
          <p:cNvSpPr>
            <a:spLocks noGrp="1"/>
          </p:cNvSpPr>
          <p:nvPr>
            <p:ph idx="1"/>
          </p:nvPr>
        </p:nvSpPr>
        <p:spPr/>
        <p:txBody>
          <a:bodyPr>
            <a:normAutofit/>
          </a:bodyPr>
          <a:lstStyle/>
          <a:p>
            <a:r>
              <a:rPr lang="vi-VN" sz="2500" smtClean="0"/>
              <a:t>Hành </a:t>
            </a:r>
            <a:r>
              <a:rPr lang="vi-VN" sz="2500"/>
              <a:t>vi </a:t>
            </a:r>
            <a:r>
              <a:rPr lang="vi-VN" sz="2500" smtClean="0"/>
              <a:t>VPHC </a:t>
            </a:r>
            <a:r>
              <a:rPr lang="vi-VN" sz="2500"/>
              <a:t>đã kết thúc là hành vi được thực hiện một lần hoặc nhiều lần và có căn cứ xác định hành vi đã thực hiện xong trước thời điểm cơ quan, người có thẩm quyền phát hiện </a:t>
            </a:r>
            <a:r>
              <a:rPr lang="vi-VN" sz="2500" smtClean="0"/>
              <a:t>VPHC;</a:t>
            </a:r>
            <a:endParaRPr lang="en-US" sz="2500"/>
          </a:p>
          <a:p>
            <a:endParaRPr lang="vi-VN" sz="2500"/>
          </a:p>
          <a:p>
            <a:r>
              <a:rPr lang="vi-VN" sz="2500" smtClean="0"/>
              <a:t>Hành </a:t>
            </a:r>
            <a:r>
              <a:rPr lang="vi-VN" sz="2500"/>
              <a:t>vi </a:t>
            </a:r>
            <a:r>
              <a:rPr lang="vi-VN" sz="2500" smtClean="0"/>
              <a:t>VPHC </a:t>
            </a:r>
            <a:r>
              <a:rPr lang="vi-VN" sz="2500"/>
              <a:t>đang thực hiện là hành vi đang diễn ra tại thời điểm cơ quan, người có thẩm quyền phát hiện </a:t>
            </a:r>
            <a:r>
              <a:rPr lang="vi-VN" sz="2500" smtClean="0"/>
              <a:t>VPHC </a:t>
            </a:r>
            <a:r>
              <a:rPr lang="vi-VN" sz="2500"/>
              <a:t>và hành vi đó vẫn đang xâm hại trật tự quản lý nhà nước.</a:t>
            </a:r>
          </a:p>
          <a:p>
            <a:endParaRPr lang="en-US" sz="2500"/>
          </a:p>
        </p:txBody>
      </p:sp>
    </p:spTree>
    <p:extLst>
      <p:ext uri="{BB962C8B-B14F-4D97-AF65-F5344CB8AC3E}">
        <p14:creationId xmlns:p14="http://schemas.microsoft.com/office/powerpoint/2010/main" val="102910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a:t>Về áp dụng tình tiết tăng nặng, giảm </a:t>
            </a:r>
            <a:r>
              <a:rPr lang="en-US" sz="3200" b="1" smtClean="0"/>
              <a:t>nhẹ</a:t>
            </a:r>
            <a:br>
              <a:rPr lang="en-US" sz="3200" b="1" smtClean="0"/>
            </a:br>
            <a:r>
              <a:rPr lang="en-US" sz="2400" smtClean="0"/>
              <a:t>(Khoản 1, Điều 9, NĐ 118)</a:t>
            </a:r>
            <a:endParaRPr lang="en-US" sz="2400"/>
          </a:p>
        </p:txBody>
      </p:sp>
      <p:sp>
        <p:nvSpPr>
          <p:cNvPr id="3" name="Content Placeholder 2"/>
          <p:cNvSpPr>
            <a:spLocks noGrp="1"/>
          </p:cNvSpPr>
          <p:nvPr>
            <p:ph idx="1"/>
          </p:nvPr>
        </p:nvSpPr>
        <p:spPr/>
        <p:txBody>
          <a:bodyPr>
            <a:normAutofit/>
          </a:bodyPr>
          <a:lstStyle/>
          <a:p>
            <a:r>
              <a:rPr lang="en-US" sz="2400"/>
              <a:t>Khi xác định mức tiền phạt đối với tổ chức, cá </a:t>
            </a:r>
            <a:r>
              <a:rPr lang="en-US" sz="2400" smtClean="0"/>
              <a:t>nhân </a:t>
            </a:r>
            <a:r>
              <a:rPr lang="en-US" sz="2400"/>
              <a:t>vi phạm vừa có tình tiết tăng nặng, vừa có tình tiết giảm nhẹ, thì được giảm trừ tình tiết tăng nặng theo nguyên tắc một tình tiết giảm nhẹ được trừ một tình tiết tăng nặng.</a:t>
            </a:r>
          </a:p>
          <a:p>
            <a:r>
              <a:rPr lang="en-US" sz="2400"/>
              <a:t>   + Mức tiền phạt cụ thể đối với một hành vi </a:t>
            </a:r>
            <a:r>
              <a:rPr lang="en-US" sz="2400" smtClean="0"/>
              <a:t>VPHC </a:t>
            </a:r>
            <a:r>
              <a:rPr lang="en-US" sz="2400"/>
              <a:t>là mức trung bình của khung tiền phạt đối với hành vi vi phạm đó. Trường hợp có 02 tình tiết giảm nhẹ trở lên, thì áp dụng mức tối thiểu của khung tiền phạt; nếu có từ 2 tình tiết tăng nặng trở lên, thì áp dụng mức tối đa của khung tiền phạt.</a:t>
            </a:r>
          </a:p>
          <a:p>
            <a:endParaRPr lang="en-US" sz="2400"/>
          </a:p>
        </p:txBody>
      </p:sp>
    </p:spTree>
    <p:extLst>
      <p:ext uri="{BB962C8B-B14F-4D97-AF65-F5344CB8AC3E}">
        <p14:creationId xmlns:p14="http://schemas.microsoft.com/office/powerpoint/2010/main" val="146826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smtClean="0"/>
              <a:t/>
            </a:r>
            <a:br>
              <a:rPr lang="en-US" sz="3600" b="1" smtClean="0"/>
            </a:br>
            <a:r>
              <a:rPr lang="en-US" sz="3600" b="1" smtClean="0"/>
              <a:t>Hủy </a:t>
            </a:r>
            <a:r>
              <a:rPr lang="en-US" sz="3600" b="1"/>
              <a:t>bỏ quyết định xử phạt </a:t>
            </a:r>
            <a:r>
              <a:rPr lang="en-US" sz="3600" b="1" smtClean="0"/>
              <a:t>VPHC</a:t>
            </a:r>
            <a:r>
              <a:rPr lang="en-US"/>
              <a:t/>
            </a:r>
            <a:br>
              <a:rPr lang="en-US"/>
            </a:br>
            <a:endParaRPr lang="en-US"/>
          </a:p>
        </p:txBody>
      </p:sp>
      <p:sp>
        <p:nvSpPr>
          <p:cNvPr id="3" name="Content Placeholder 2"/>
          <p:cNvSpPr>
            <a:spLocks noGrp="1"/>
          </p:cNvSpPr>
          <p:nvPr>
            <p:ph idx="1"/>
          </p:nvPr>
        </p:nvSpPr>
        <p:spPr/>
        <p:txBody>
          <a:bodyPr>
            <a:normAutofit/>
          </a:bodyPr>
          <a:lstStyle/>
          <a:p>
            <a:r>
              <a:rPr lang="en-US" sz="2400"/>
              <a:t>Theo khoản 3 Điều 18 Luật Xử lý </a:t>
            </a:r>
            <a:r>
              <a:rPr lang="en-US" sz="2400" smtClean="0"/>
              <a:t>VPHC </a:t>
            </a:r>
            <a:r>
              <a:rPr lang="en-US" sz="2400"/>
              <a:t>(sửa đổi, bổ sung năm 2020), thẩm quyền hủy bỏ, ban hành quyết định mới trong xử phạt </a:t>
            </a:r>
            <a:r>
              <a:rPr lang="en-US" sz="2400" smtClean="0"/>
              <a:t>VPHC </a:t>
            </a:r>
            <a:r>
              <a:rPr lang="en-US" sz="2400"/>
              <a:t>quy định như sau:</a:t>
            </a:r>
          </a:p>
          <a:p>
            <a:r>
              <a:rPr lang="en-US" sz="2400"/>
              <a:t>  </a:t>
            </a:r>
            <a:r>
              <a:rPr lang="en-US" sz="2400" smtClean="0"/>
              <a:t>… Chủ </a:t>
            </a:r>
            <a:r>
              <a:rPr lang="en-US" sz="2400"/>
              <a:t>tịch </a:t>
            </a:r>
            <a:r>
              <a:rPr lang="en-US" sz="2400" smtClean="0"/>
              <a:t>UBND các </a:t>
            </a:r>
            <a:r>
              <a:rPr lang="en-US" sz="2400"/>
              <a:t>cấp, thủ trưởng cơ quan, đơn vị của người có thẩm quyền xử lý </a:t>
            </a:r>
            <a:r>
              <a:rPr lang="en-US" sz="2400" smtClean="0"/>
              <a:t>VPHC </a:t>
            </a:r>
            <a:r>
              <a:rPr lang="en-US" sz="2400"/>
              <a:t>có trách nhiệm phát hiện quyết định về xử lý </a:t>
            </a:r>
            <a:r>
              <a:rPr lang="en-US" sz="2400" smtClean="0"/>
              <a:t>VPHC </a:t>
            </a:r>
            <a:r>
              <a:rPr lang="en-US" sz="2400"/>
              <a:t>do mình hoặc cấp dưới ban hành có sai sót và kịp thời đính chính, sửa đổi, bổ sung hoặc hủy bỏ, ban hành quyết định mới theo thẩm quyền.</a:t>
            </a:r>
          </a:p>
          <a:p>
            <a:endParaRPr lang="en-US" sz="2400"/>
          </a:p>
        </p:txBody>
      </p:sp>
    </p:spTree>
    <p:extLst>
      <p:ext uri="{BB962C8B-B14F-4D97-AF65-F5344CB8AC3E}">
        <p14:creationId xmlns:p14="http://schemas.microsoft.com/office/powerpoint/2010/main" val="238470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a:t>Hủy bỏ quyết định xử phạt VPHC</a:t>
            </a:r>
            <a:endParaRPr lang="en-US" sz="3600"/>
          </a:p>
        </p:txBody>
      </p:sp>
      <p:sp>
        <p:nvSpPr>
          <p:cNvPr id="3" name="Content Placeholder 2"/>
          <p:cNvSpPr>
            <a:spLocks noGrp="1"/>
          </p:cNvSpPr>
          <p:nvPr>
            <p:ph idx="1"/>
          </p:nvPr>
        </p:nvSpPr>
        <p:spPr/>
        <p:txBody>
          <a:bodyPr>
            <a:noAutofit/>
          </a:bodyPr>
          <a:lstStyle/>
          <a:p>
            <a:r>
              <a:rPr lang="en-US" sz="2400" b="1" i="1"/>
              <a:t>08 trường hợp phải hủy bỏ quyết định xử phạt </a:t>
            </a:r>
            <a:r>
              <a:rPr lang="en-US" sz="2400" b="1" i="1" smtClean="0"/>
              <a:t>VPHC</a:t>
            </a:r>
            <a:endParaRPr lang="en-US" sz="2400"/>
          </a:p>
          <a:p>
            <a:r>
              <a:rPr lang="en-US" sz="2400"/>
              <a:t>   Căn cứ khoản 1 Điều 13 Nghị định số 118/2021/NĐ-CP, người đã ban hành quyết định tự mình hoặc theo yêu cầu của những người quy định tại khoản 3 Điều 18 Luật Xử lý </a:t>
            </a:r>
            <a:r>
              <a:rPr lang="en-US" sz="2400" smtClean="0"/>
              <a:t>VPHC</a:t>
            </a:r>
            <a:r>
              <a:rPr lang="en-US" sz="2400"/>
              <a:t> phải ban hành quyết định hủy bỏ toàn bộ nội dung quyết định nếu thuộc một trong các trường hợp sau đây:</a:t>
            </a:r>
          </a:p>
          <a:p>
            <a:r>
              <a:rPr lang="en-US" sz="2400" b="1"/>
              <a:t>   </a:t>
            </a:r>
            <a:r>
              <a:rPr lang="en-US" sz="2400" b="1" i="1" u="sng">
                <a:solidFill>
                  <a:srgbClr val="00B050"/>
                </a:solidFill>
              </a:rPr>
              <a:t>Thứ nhất</a:t>
            </a:r>
            <a:r>
              <a:rPr lang="en-US" sz="2400" i="1">
                <a:solidFill>
                  <a:srgbClr val="00B050"/>
                </a:solidFill>
              </a:rPr>
              <a:t>,</a:t>
            </a:r>
            <a:r>
              <a:rPr lang="en-US" sz="2400">
                <a:solidFill>
                  <a:srgbClr val="00B050"/>
                </a:solidFill>
              </a:rPr>
              <a:t> </a:t>
            </a:r>
            <a:r>
              <a:rPr lang="en-US" sz="2400"/>
              <a:t>Không đúng đối tượng vi phạm;</a:t>
            </a:r>
          </a:p>
          <a:p>
            <a:r>
              <a:rPr lang="en-US" sz="2400" b="1"/>
              <a:t>   </a:t>
            </a:r>
            <a:r>
              <a:rPr lang="en-US" sz="2400" i="1"/>
              <a:t>Thứ hai, </a:t>
            </a:r>
            <a:r>
              <a:rPr lang="en-US" sz="2400"/>
              <a:t>Vi phạm quy định về thẩm quyền ban hành quyết định;</a:t>
            </a:r>
          </a:p>
          <a:p>
            <a:r>
              <a:rPr lang="en-US" sz="2400" b="1"/>
              <a:t>   </a:t>
            </a:r>
            <a:r>
              <a:rPr lang="en-US" sz="2400" i="1"/>
              <a:t>Thứ ba,</a:t>
            </a:r>
            <a:r>
              <a:rPr lang="en-US" sz="2400"/>
              <a:t> Vi phạm quy định về thủ tục ban hành quyết định;</a:t>
            </a:r>
          </a:p>
          <a:p>
            <a:endParaRPr lang="en-US" sz="2400"/>
          </a:p>
        </p:txBody>
      </p:sp>
    </p:spTree>
    <p:extLst>
      <p:ext uri="{BB962C8B-B14F-4D97-AF65-F5344CB8AC3E}">
        <p14:creationId xmlns:p14="http://schemas.microsoft.com/office/powerpoint/2010/main" val="107639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95</TotalTime>
  <Words>1336</Words>
  <Application>Microsoft Office PowerPoint</Application>
  <PresentationFormat>On-screen Show (4:3)</PresentationFormat>
  <Paragraphs>82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Áp dụng văn bản pháp luật để xử phạt</vt:lpstr>
      <vt:lpstr>PowerPoint Presentation</vt:lpstr>
      <vt:lpstr>Thời hạn ra quyết định xử phạt VPHC</vt:lpstr>
      <vt:lpstr>Thời hạn ra quyết định xử phạt VPHC</vt:lpstr>
      <vt:lpstr>Giao quyền xử phạt (Điều 54)</vt:lpstr>
      <vt:lpstr> Về xác định hành vi đang thực hiện, hành vi đã kết thúc (Điều 8, NĐ 118) </vt:lpstr>
      <vt:lpstr>Về áp dụng tình tiết tăng nặng, giảm nhẹ (Khoản 1, Điều 9, NĐ 118)</vt:lpstr>
      <vt:lpstr> Hủy bỏ quyết định xử phạt VPHC </vt:lpstr>
      <vt:lpstr>Hủy bỏ quyết định xử phạt VPHC</vt:lpstr>
      <vt:lpstr>PowerPoint Presentation</vt:lpstr>
      <vt:lpstr>PowerPoint Presentation</vt:lpstr>
      <vt:lpstr>PowerPoint Presentation</vt:lpstr>
      <vt:lpstr>Ban hành quyết định mới</vt:lpstr>
      <vt:lpstr>Ban hành quyết định mới</vt:lpstr>
      <vt:lpstr>PowerPoint Presentation</vt:lpstr>
      <vt:lpstr>PowerPoint Presentation</vt:lpstr>
      <vt:lpstr>Thời hạn sửa đổi quyết định xử phạt là một năm</vt:lpstr>
      <vt:lpstr>Các trường hợp không áp dụng thời hạn sửa đổi quyết định xử phạt</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cp:revision>
  <dcterms:created xsi:type="dcterms:W3CDTF">2022-04-11T17:47:12Z</dcterms:created>
  <dcterms:modified xsi:type="dcterms:W3CDTF">2022-04-21T17:34:55Z</dcterms:modified>
</cp:coreProperties>
</file>